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oboto"/>
      <p:regular r:id="rId37"/>
      <p:bold r:id="rId38"/>
      <p:italic r:id="rId39"/>
      <p:boldItalic r:id="rId40"/>
    </p:embeddedFont>
    <p:embeddedFont>
      <p:font typeface="Nuni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42" Type="http://schemas.openxmlformats.org/officeDocument/2006/relationships/font" Target="fonts/Nunito-bold.fntdata"/><Relationship Id="rId41" Type="http://schemas.openxmlformats.org/officeDocument/2006/relationships/font" Target="fonts/Nunito-regular.fntdata"/><Relationship Id="rId22" Type="http://schemas.openxmlformats.org/officeDocument/2006/relationships/slide" Target="slides/slide17.xml"/><Relationship Id="rId44" Type="http://schemas.openxmlformats.org/officeDocument/2006/relationships/font" Target="fonts/Nunito-boldItalic.fntdata"/><Relationship Id="rId21" Type="http://schemas.openxmlformats.org/officeDocument/2006/relationships/slide" Target="slides/slide16.xml"/><Relationship Id="rId43" Type="http://schemas.openxmlformats.org/officeDocument/2006/relationships/font" Target="fonts/Nunit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9f2a5ede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9f2a5ede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9f2a5ede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9f2a5ede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acb077ad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acb077ad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9f2a5ede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9f2a5ede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9f2a5ede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9f2a5ede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acb077ad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acb077ad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a0b15fa1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a0b15fa1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9f2a5ede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9f2a5ede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acb077ad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acb077ad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a0b15fa1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a0b15fa1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9a009d7a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9a009d7a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acb077ad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acb077a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a0b15fa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a0b15fa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acb077ad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acb077ad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a0b15fa1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ea0b15fa1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acb077ad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acb077ad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a0b15fa1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a0b15fa1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acb077ad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acb077ad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eacb077ad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eacb077a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a0b15fa1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a0b15fa1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a0b15fa1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a0b15fa1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9a009d7a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9a009d7a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a0b15fa1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ea0b15fa1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acb077ad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eacb077ad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acb077a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acb077a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9a009d7a4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9a009d7a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9f2a5ede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9f2a5ede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9f2a5ede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9f2a5ede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9f2a5ede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9f2a5ede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acb077ad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acb077ad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electrical4u.com/nor-gate/" TargetMode="External"/><Relationship Id="rId4" Type="http://schemas.openxmlformats.org/officeDocument/2006/relationships/hyperlink" Target="https://www.electrical4u.com/nor-gate/" TargetMode="External"/><Relationship Id="rId5" Type="http://schemas.openxmlformats.org/officeDocument/2006/relationships/hyperlink" Target="https://www.electrical4u.com/nand-gate/" TargetMode="External"/><Relationship Id="rId6" Type="http://schemas.openxmlformats.org/officeDocument/2006/relationships/hyperlink" Target="https://www.electrical4u.com/nand-gate/" TargetMode="External"/><Relationship Id="rId7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youtube.com/watch?v=lXWpWNKwYbo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0" y="450426"/>
            <a:ext cx="5361300" cy="28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solidFill>
                  <a:srgbClr val="9900FF"/>
                </a:solidFill>
              </a:rPr>
              <a:t>LOGIC GATES</a:t>
            </a:r>
            <a:endParaRPr b="1" sz="4900">
              <a:solidFill>
                <a:srgbClr val="99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rgbClr val="FF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5216150" y="3270925"/>
            <a:ext cx="339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4335225" y="3356350"/>
            <a:ext cx="45423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Mrs. C. SHYAMALADEVI M.C.A., M.Phil., B .Ed.,</a:t>
            </a:r>
            <a:endParaRPr b="1" sz="17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ASSISTANT PROFESSOR,</a:t>
            </a:r>
            <a:endParaRPr b="1" sz="17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DEPARTMENT OF COMPUTER SCIENCE,</a:t>
            </a:r>
            <a:endParaRPr b="1" sz="17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SHRIMATI INDIRA GANDHI COLLEGE,</a:t>
            </a:r>
            <a:endParaRPr b="1" sz="17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TRICHY-2.</a:t>
            </a:r>
            <a:endParaRPr b="1" sz="17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75" y="1621863"/>
            <a:ext cx="2767900" cy="17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724675" y="310250"/>
            <a:ext cx="7684800" cy="45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chemeClr val="accent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OR Gate</a:t>
            </a:r>
            <a:endParaRPr b="1" sz="1500" u="sng">
              <a:solidFill>
                <a:schemeClr val="accent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Times New Roman"/>
              <a:buChar char="❖"/>
            </a:pP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OR gate produces the inclusive-OR function; that is, 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output of OR gate is high (‘1’) if any one of its inputs is high (‘1’).</a:t>
            </a:r>
            <a:endParaRPr b="1"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output of OR gate is low (‘0’) if all of its inputs are low (‘0’).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Times New Roman"/>
              <a:buChar char="❖"/>
            </a:pP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algebraic symbol of the OR function is </a:t>
            </a:r>
            <a:r>
              <a:rPr lang="en-GB" sz="1500">
                <a:solidFill>
                  <a:srgbClr val="D6338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similar to arithmetic addition.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Logic Symbol-</a:t>
            </a: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b="6480" l="-1360" r="1359" t="-6480"/>
          <a:stretch/>
        </p:blipFill>
        <p:spPr>
          <a:xfrm>
            <a:off x="885300" y="2929851"/>
            <a:ext cx="6924675" cy="15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777150" y="278775"/>
            <a:ext cx="7505700" cy="45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Truth Table-</a:t>
            </a:r>
            <a:endParaRPr b="1" sz="1500" u="sng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truth table for OR Gate is as shown below-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0303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238" y="1829925"/>
            <a:ext cx="31337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5875" y="1633900"/>
            <a:ext cx="3976975" cy="323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type="title"/>
          </p:nvPr>
        </p:nvSpPr>
        <p:spPr>
          <a:xfrm>
            <a:off x="819150" y="253875"/>
            <a:ext cx="7505700" cy="46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1500" u="sng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550" y="936013"/>
            <a:ext cx="584835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819150" y="293925"/>
            <a:ext cx="7505700" cy="43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-GB" sz="1650" u="sng">
                <a:solidFill>
                  <a:schemeClr val="accent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Inverter (NOT) Gate</a:t>
            </a:r>
            <a:endParaRPr b="1" sz="1650" u="sng">
              <a:solidFill>
                <a:schemeClr val="accent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897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Times New Roman"/>
              <a:buChar char="❖"/>
            </a:pPr>
            <a:r>
              <a:rPr b="1" lang="en-GB" sz="165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output of NOT gate is high (‘1’) if its input is low (‘0’).</a:t>
            </a:r>
            <a:endParaRPr b="1" sz="165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89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Times New Roman"/>
              <a:buChar char="❖"/>
            </a:pPr>
            <a:r>
              <a:rPr b="1" lang="en-GB" sz="165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output of NOT gate is low (‘0’) if its input is high (‘1’). </a:t>
            </a:r>
            <a:endParaRPr b="1" sz="165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65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From here-</a:t>
            </a:r>
            <a:endParaRPr sz="165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897" lvl="0" marL="5969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Times New Roman"/>
              <a:buChar char="●"/>
            </a:pPr>
            <a:r>
              <a:rPr lang="en-GB" sz="165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 is clear that NOT gate simply inverts the given input.</a:t>
            </a:r>
            <a:endParaRPr sz="165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897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●"/>
            </a:pPr>
            <a:r>
              <a:rPr lang="en-GB" sz="165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Since NOT gate simply inverts the given input, therefore it is also known as </a:t>
            </a:r>
            <a:r>
              <a:rPr b="1" lang="en-GB" sz="165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Inverter Gate</a:t>
            </a:r>
            <a:r>
              <a:rPr lang="en-GB" sz="165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5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GB" sz="1650" u="sng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Logic Symbol-</a:t>
            </a:r>
            <a:endParaRPr b="1" sz="1650" u="sng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0303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000" y="3324000"/>
            <a:ext cx="3285800" cy="15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819150" y="325400"/>
            <a:ext cx="7505700" cy="45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5943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Truth Table-</a:t>
            </a:r>
            <a:endParaRPr b="1" sz="1500" u="sng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truth table for NOT Gate is as shown below-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0303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300" y="2281238"/>
            <a:ext cx="24765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502075" y="249225"/>
            <a:ext cx="7648800" cy="45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1500" u="sng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613" y="806350"/>
            <a:ext cx="58959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774325" y="573525"/>
            <a:ext cx="75057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accen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Universal Logic Gates</a:t>
            </a:r>
            <a:endParaRPr b="1" sz="2400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lang="en-GB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universal gate</a:t>
            </a: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is a logic gate which can implement any Boolean function without the need to use any other type of logic gate. The</a:t>
            </a: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1500">
                <a:solidFill>
                  <a:srgbClr val="BE9E5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NOR gate</a:t>
            </a: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</a:t>
            </a: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1500">
                <a:solidFill>
                  <a:srgbClr val="BE9E5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NAND gate</a:t>
            </a: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are universal gates. This means that you can create any logical Boolean expression using only NOR gates or only NAND gates.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3088" y="2992875"/>
            <a:ext cx="368617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494125" y="376125"/>
            <a:ext cx="8096100" cy="42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chemeClr val="accent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NAND Gate</a:t>
            </a:r>
            <a:endParaRPr b="1" sz="1500" u="sng">
              <a:solidFill>
                <a:schemeClr val="accent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303030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NAND Gate is constructed by connecting a NOT Gate at the output terminal of the AND Gate.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output of NAND gate is high (‘1’) if at least one of its inputs is low (‘0’).</a:t>
            </a:r>
            <a:endParaRPr b="1"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output of NAND gate is low (‘0’) if all of its inputs are high (‘1’).</a:t>
            </a:r>
            <a:endParaRPr b="1" sz="1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designation NAND is derived from the abbreviation of NOT-AND.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30303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Logic Symbol-</a:t>
            </a:r>
            <a:endParaRPr b="1" sz="1500" u="sng">
              <a:solidFill>
                <a:srgbClr val="30303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b="-14670" l="-540" r="539" t="14669"/>
          <a:stretch/>
        </p:blipFill>
        <p:spPr>
          <a:xfrm>
            <a:off x="1062500" y="3097700"/>
            <a:ext cx="694372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type="title"/>
          </p:nvPr>
        </p:nvSpPr>
        <p:spPr>
          <a:xfrm>
            <a:off x="582700" y="481850"/>
            <a:ext cx="7742100" cy="4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symbol of the NAND gate is represented as a combination of AND gate and NOT gate.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Google Shape;2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275" y="1885475"/>
            <a:ext cx="43591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>
            <p:ph type="title"/>
          </p:nvPr>
        </p:nvSpPr>
        <p:spPr>
          <a:xfrm>
            <a:off x="819150" y="338500"/>
            <a:ext cx="7505700" cy="44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Truth Table-</a:t>
            </a:r>
            <a:endParaRPr b="1" sz="1500" u="sng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truth table for NAND Gate is as shown below-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solidFill>
                <a:srgbClr val="30303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550" y="1748125"/>
            <a:ext cx="4504775" cy="29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518225" y="263275"/>
            <a:ext cx="7852800" cy="45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b="1" sz="30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360000" marR="35021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Times New Roman"/>
              <a:buChar char="★"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Logic gates play an important role in circuit design and digital systems.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360000" marR="35021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★"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 is</a:t>
            </a: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the basic building blocks of any digital circuit. 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360000" marR="35021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500"/>
              <a:buFont typeface="Times New Roman"/>
              <a:buChar char="★"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 is an electronic circuit having one or more than one input and only one output. 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360000" marR="35021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500"/>
              <a:buFont typeface="Times New Roman"/>
              <a:buChar char="★"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Logic gates are the switches that turn </a:t>
            </a:r>
            <a:r>
              <a:rPr lang="en-GB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-GB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</a:t>
            </a: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depending on what the user is doing!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360000" marR="35021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★"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Logic gates turn </a:t>
            </a:r>
            <a:r>
              <a:rPr lang="en-GB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 certain condition is true, and</a:t>
            </a:r>
            <a:r>
              <a:rPr lang="en-GB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OFF </a:t>
            </a: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condition is false.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marR="215021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 They check whether or not the information they get follows a certain rule.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360000" marR="26366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★"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Remember: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True = ON = 1</a:t>
            </a:r>
            <a:endParaRPr sz="1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400" lvl="0" marL="9144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False = OFF = 0</a:t>
            </a:r>
            <a:endParaRPr sz="1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marR="35021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525" y="3596850"/>
            <a:ext cx="1520525" cy="9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470150" y="310300"/>
            <a:ext cx="7854600" cy="45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Switch Representation of the NAND Function</a:t>
            </a:r>
            <a:endParaRPr b="1" sz="1500" u="sng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900" y="1874300"/>
            <a:ext cx="444817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type="title"/>
          </p:nvPr>
        </p:nvSpPr>
        <p:spPr>
          <a:xfrm>
            <a:off x="599650" y="338500"/>
            <a:ext cx="8081100" cy="43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chemeClr val="accent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NOR Gate</a:t>
            </a:r>
            <a:endParaRPr b="1" sz="1500" u="sng">
              <a:solidFill>
                <a:schemeClr val="accent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5969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303030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NOR Gate is constructed by connecting a NOT Gate at the output terminal of the OR Gate.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output of NOR gate is high (‘1’) if all of its inputs are low (‘0’).</a:t>
            </a:r>
            <a:endParaRPr b="1"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output of NOR gate is low (‘0’) if any of its inputs is high (‘1’).</a:t>
            </a:r>
            <a:endParaRPr b="1"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248" lvl="0" marL="269999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03030"/>
              </a:buClr>
              <a:buSzPts val="1500"/>
              <a:buFont typeface="Times New Roman"/>
              <a:buChar char="●"/>
            </a:pPr>
            <a:r>
              <a:rPr b="1"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GB" sz="1500">
                <a:solidFill>
                  <a:srgbClr val="212529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designation NOR is derived from the abbreviation of NOT-OR.</a:t>
            </a:r>
            <a:endParaRPr b="1"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30303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Logic Symbol-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33"/>
          <p:cNvPicPr preferRelativeResize="0"/>
          <p:nvPr/>
        </p:nvPicPr>
        <p:blipFill rotWithShape="1">
          <a:blip r:embed="rId3">
            <a:alphaModFix/>
          </a:blip>
          <a:srcRect b="23290" l="1220" r="-1219" t="-23289"/>
          <a:stretch/>
        </p:blipFill>
        <p:spPr>
          <a:xfrm>
            <a:off x="1173100" y="2675250"/>
            <a:ext cx="69342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>
            <p:ph type="title"/>
          </p:nvPr>
        </p:nvSpPr>
        <p:spPr>
          <a:xfrm>
            <a:off x="819150" y="347375"/>
            <a:ext cx="7505700" cy="44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symbol of the NOR gate is represented as a combination of OR gate and NOT gate.</a:t>
            </a:r>
            <a:endParaRPr/>
          </a:p>
        </p:txBody>
      </p:sp>
      <p:pic>
        <p:nvPicPr>
          <p:cNvPr id="258" name="Google Shape;2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138" y="1917588"/>
            <a:ext cx="402907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>
            <p:ph type="title"/>
          </p:nvPr>
        </p:nvSpPr>
        <p:spPr>
          <a:xfrm>
            <a:off x="819150" y="338500"/>
            <a:ext cx="7505700" cy="44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Truth Table-</a:t>
            </a: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truth table for NOR Gate is as shown below-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838" y="1518950"/>
            <a:ext cx="4714875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687500" y="310350"/>
            <a:ext cx="7505700" cy="43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Switch Representation of the NOR Function</a:t>
            </a:r>
            <a:endParaRPr b="1" sz="1500" u="sng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925" y="1921538"/>
            <a:ext cx="44958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/>
          <p:nvPr>
            <p:ph type="title"/>
          </p:nvPr>
        </p:nvSpPr>
        <p:spPr>
          <a:xfrm>
            <a:off x="560300" y="268950"/>
            <a:ext cx="7764600" cy="4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chemeClr val="accent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Exclusive-OR (XOR) Gate </a:t>
            </a:r>
            <a:endParaRPr b="1" sz="1500" u="sng">
              <a:solidFill>
                <a:schemeClr val="accent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exclusive-OR gate has a graphic symbol similar to the OR gate except for the additional curved line on the input side.</a:t>
            </a:r>
            <a:endParaRPr b="1" sz="1500" u="sng">
              <a:solidFill>
                <a:srgbClr val="30303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1139" cy="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350" y="1479174"/>
            <a:ext cx="6286500" cy="33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819150" y="268950"/>
            <a:ext cx="7505700" cy="46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u="sng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3-input Ex-OR Gate</a:t>
            </a:r>
            <a:endParaRPr b="1" u="sng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563" y="1358488"/>
            <a:ext cx="6124575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type="title"/>
          </p:nvPr>
        </p:nvSpPr>
        <p:spPr>
          <a:xfrm>
            <a:off x="678100" y="319025"/>
            <a:ext cx="7505700" cy="45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1500" u="sng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Switch Representation of the XOR Function</a:t>
            </a:r>
            <a:endParaRPr b="1" sz="1500" u="sng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XOR operator is typically represented in an electric circuit by the two-way switching associated with a stair light.</a:t>
            </a:r>
            <a:endParaRPr sz="150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lamp F lights (i.e. F = 1) only when one of the switches is ON (1) AND the other is OFF (0) i.e. F = A ⊕ B = </a:t>
            </a:r>
            <a:endParaRPr sz="150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688" y="2603888"/>
            <a:ext cx="500062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4725" y="2246776"/>
            <a:ext cx="1962150" cy="3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/>
          <p:nvPr>
            <p:ph type="title"/>
          </p:nvPr>
        </p:nvSpPr>
        <p:spPr>
          <a:xfrm>
            <a:off x="819150" y="329100"/>
            <a:ext cx="7505700" cy="44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chemeClr val="accent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Exclusive-NOR </a:t>
            </a:r>
            <a:r>
              <a:rPr b="1" lang="en-GB" sz="1500" u="sng">
                <a:solidFill>
                  <a:schemeClr val="accent6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(XNOR) </a:t>
            </a:r>
            <a:r>
              <a:rPr b="1" lang="en-GB" sz="1500" u="sng">
                <a:solidFill>
                  <a:schemeClr val="accent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Gate </a:t>
            </a:r>
            <a:endParaRPr b="1" sz="1500" u="sng">
              <a:solidFill>
                <a:schemeClr val="accent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exclusive-NOR is the complement of the exclusive-OR, as indicated by the small circle in the graphic symbol.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output of this gate is 1 only if both the inputs are equal to 1 or both inputs are equal to 0.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30303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Logic Symbol-</a:t>
            </a:r>
            <a:endParaRPr b="1" sz="1500" u="sng">
              <a:solidFill>
                <a:srgbClr val="30303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325" y="2571750"/>
            <a:ext cx="3765975" cy="20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>
            <p:ph type="title"/>
          </p:nvPr>
        </p:nvSpPr>
        <p:spPr>
          <a:xfrm>
            <a:off x="819150" y="366725"/>
            <a:ext cx="7399200" cy="40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Truth Table-</a:t>
            </a:r>
            <a:endParaRPr b="1" sz="1500" u="sng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truth table for XNOR Gate is as shown below-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2" name="Google Shape;3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700" y="2061875"/>
            <a:ext cx="2733600" cy="23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235325"/>
            <a:ext cx="7505700" cy="46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94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1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Times New Roman"/>
              <a:buChar char="★"/>
            </a:pPr>
            <a:r>
              <a:rPr b="1" lang="en-GB" sz="1500" u="sng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Gate</a:t>
            </a:r>
            <a:endParaRPr b="1" sz="1500" u="sng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74399" lvl="0" marL="5400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GB" sz="1500">
                <a:solidFill>
                  <a:srgbClr val="99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Gate</a:t>
            </a: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is a logic circuit with one output and one or more inputs; an output signal occurs only for certain combinations of input signals.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Times New Roman"/>
              <a:buChar char="★"/>
            </a:pPr>
            <a:r>
              <a:rPr b="1" lang="en-GB" sz="1500" u="sng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Truth Table</a:t>
            </a:r>
            <a:endParaRPr b="1" sz="1500" u="sng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GB" sz="1500">
                <a:solidFill>
                  <a:srgbClr val="99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Truth Table</a:t>
            </a: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is a table that shows all the input-output possibilities of a logic circuit. Each possible input combination of bits 0 and 1 can be examined to determine the output.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179999" rtl="0" algn="just"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1500"/>
              <a:buFont typeface="Times New Roman"/>
              <a:buChar char="★"/>
            </a:pP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en-GB" sz="1500" u="sng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Logic equation</a:t>
            </a:r>
            <a:endParaRPr b="1" sz="1500" u="sng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 gives a relationship between input and output variables.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150" y="3040950"/>
            <a:ext cx="1847850" cy="11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>
            <p:ph type="title"/>
          </p:nvPr>
        </p:nvSpPr>
        <p:spPr>
          <a:xfrm>
            <a:off x="418725" y="845600"/>
            <a:ext cx="81414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22" u="sng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1" lang="en-GB" sz="3222" u="sng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 LO</a:t>
            </a:r>
            <a:r>
              <a:rPr b="1" lang="en-GB" sz="3222" u="sng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GIC GATES WORK - THE LEARNING CIRCUIT</a:t>
            </a:r>
            <a:endParaRPr b="1" sz="3222" u="sng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https://www.youtube.com/watch?v=lXWpWNKwYbo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190500"/>
            <a:ext cx="87406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310300"/>
            <a:ext cx="7505700" cy="45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50" y="310300"/>
            <a:ext cx="8336144" cy="45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352025"/>
            <a:ext cx="7505700" cy="42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5943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30303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Logic gates can be broadly classified as-</a:t>
            </a:r>
            <a:endParaRPr b="1" sz="1500">
              <a:solidFill>
                <a:srgbClr val="274E13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-3161" l="1083" r="-4272" t="-16584"/>
          <a:stretch/>
        </p:blipFill>
        <p:spPr>
          <a:xfrm>
            <a:off x="909950" y="783300"/>
            <a:ext cx="7155201" cy="38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19150" y="526575"/>
            <a:ext cx="7505700" cy="4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u="sng">
                <a:solidFill>
                  <a:schemeClr val="accen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lang="en-GB" u="sng">
                <a:solidFill>
                  <a:schemeClr val="accen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asic Logic Gates</a:t>
            </a:r>
            <a:endParaRPr b="1" u="sng">
              <a:solidFill>
                <a:schemeClr val="accent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4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Basic Logic Gates are the fundamental logic gates using which universal logic gates and other logic gates are constructed.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There are following three basic logic gates-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5969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Times New Roman"/>
              <a:buAutoNum type="arabicPeriod"/>
            </a:pPr>
            <a:r>
              <a:rPr b="1" lang="en-GB" sz="1500">
                <a:solidFill>
                  <a:schemeClr val="accent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 Gate</a:t>
            </a:r>
            <a:endParaRPr b="1" sz="1500">
              <a:solidFill>
                <a:schemeClr val="accent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Times New Roman"/>
              <a:buAutoNum type="arabicPeriod"/>
            </a:pPr>
            <a:r>
              <a:rPr b="1" lang="en-GB" sz="1500">
                <a:solidFill>
                  <a:schemeClr val="accent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OR Gate</a:t>
            </a:r>
            <a:endParaRPr b="1" sz="1500">
              <a:solidFill>
                <a:schemeClr val="accent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Times New Roman"/>
              <a:buAutoNum type="arabicPeriod"/>
            </a:pPr>
            <a:r>
              <a:rPr b="1" lang="en-GB" sz="1500">
                <a:solidFill>
                  <a:schemeClr val="accent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NOT Gate</a:t>
            </a:r>
            <a:endParaRPr b="1" sz="1500">
              <a:solidFill>
                <a:schemeClr val="accent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4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730600" y="138850"/>
            <a:ext cx="7505700" cy="46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 u="sng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50" u="sng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 Gate</a:t>
            </a:r>
            <a:r>
              <a:rPr b="1" lang="en-GB" sz="16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											</a:t>
            </a:r>
            <a:endParaRPr b="1" sz="1650">
              <a:solidFill>
                <a:srgbClr val="0000FF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 u="sng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3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50"/>
              <a:buFont typeface="Times New Roman"/>
              <a:buChar char="❖"/>
            </a:pPr>
            <a:r>
              <a:rPr lang="en-GB" sz="16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AND gate produces the AND logic function, that is, </a:t>
            </a:r>
            <a:endParaRPr sz="16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5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output of AND gate is high (‘1’) if all of its inputs are high (‘1’).</a:t>
            </a:r>
            <a:endParaRPr b="1" sz="165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5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output of AND gate is low (‘0’) if any one of its inputs is low (‘0’).</a:t>
            </a:r>
            <a:endParaRPr b="1" sz="165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3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50"/>
              <a:buFont typeface="Times New Roman"/>
              <a:buChar char="❖"/>
            </a:pPr>
            <a:r>
              <a:rPr lang="en-GB" sz="16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algebraic symbol of the AND function is the same as the multiplication symbol of ordinary arithmetic.</a:t>
            </a:r>
            <a:endParaRPr sz="16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50" u="sng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Logic Symbol-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175" y="3417275"/>
            <a:ext cx="6858000" cy="14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819150" y="314900"/>
            <a:ext cx="7505700" cy="45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2700">
              <a:solidFill>
                <a:srgbClr val="296F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Truth Table-</a:t>
            </a:r>
            <a:endParaRPr b="1" sz="1500" u="sng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truth table for AND Gate is as shown below-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450" y="1728188"/>
            <a:ext cx="3638550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149" y="1658475"/>
            <a:ext cx="3392875" cy="31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819150" y="310300"/>
            <a:ext cx="7505700" cy="41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296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Contd..</a:t>
            </a:r>
            <a:endParaRPr b="1" sz="1500" u="sng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775" y="847675"/>
            <a:ext cx="6400800" cy="36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